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Century Gothic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CenturyGothic-bold.fntdata"/><Relationship Id="rId14" Type="http://schemas.openxmlformats.org/officeDocument/2006/relationships/slide" Target="slides/slide8.xml"/><Relationship Id="rId36" Type="http://schemas.openxmlformats.org/officeDocument/2006/relationships/font" Target="fonts/CenturyGothic-regular.fntdata"/><Relationship Id="rId17" Type="http://schemas.openxmlformats.org/officeDocument/2006/relationships/slide" Target="slides/slide11.xml"/><Relationship Id="rId39" Type="http://schemas.openxmlformats.org/officeDocument/2006/relationships/font" Target="fonts/CenturyGothic-boldItalic.fntdata"/><Relationship Id="rId16" Type="http://schemas.openxmlformats.org/officeDocument/2006/relationships/slide" Target="slides/slide10.xml"/><Relationship Id="rId38" Type="http://schemas.openxmlformats.org/officeDocument/2006/relationships/font" Target="fonts/CenturyGothic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59724a30b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c59724a30b_2_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59724a30b_6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CDC</a:t>
            </a:r>
            <a:endParaRPr/>
          </a:p>
        </p:txBody>
      </p:sp>
      <p:sp>
        <p:nvSpPr>
          <p:cNvPr id="148" name="Google Shape;148;gc59724a30b_6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59724a30b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c59724a30b_6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59724a30b_6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c59724a30b_6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59724a30b_6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c59724a30b_6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59724a30b_6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c59724a30b_6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59724a30b_6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c59724a30b_6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59724a30b_6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c59724a30b_6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5edb338e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c5edb338e7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5edb338e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c5edb338e7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5edb338e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c5edb338e7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59724a30b_6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c59724a30b_6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59724a30b_6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c59724a30b_6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c59724a30b_6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c59724a30b_6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c59724a30b_6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c59724a30b_6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5edb338e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c5edb338e7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5edb338e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though the text is </a:t>
            </a:r>
            <a:r>
              <a:rPr lang="en"/>
              <a:t>more discernable at 18 points and 14 points/bold, it will still fail if the color ratio is under 3:1</a:t>
            </a:r>
            <a:br>
              <a:rPr lang="en"/>
            </a:br>
            <a:br>
              <a:rPr lang="en"/>
            </a:br>
            <a:r>
              <a:rPr lang="en"/>
              <a:t>Mobile is also an issue as fonts sizes may be smaller there, so it is often safer to rely on a more bulletproof contrast ratio than depend on text sizes. </a:t>
            </a:r>
            <a:endParaRPr/>
          </a:p>
        </p:txBody>
      </p:sp>
      <p:sp>
        <p:nvSpPr>
          <p:cNvPr id="246" name="Google Shape;246;gc5edb338e7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6ce05ad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c6ce05add5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5edb338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c5edb338e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5edb338e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c5edb338e7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c6ce05add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c6ce05add5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c59724a30b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CDC</a:t>
            </a:r>
            <a:endParaRPr/>
          </a:p>
        </p:txBody>
      </p:sp>
      <p:sp>
        <p:nvSpPr>
          <p:cNvPr id="282" name="Google Shape;282;gc59724a30b_6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59724a30b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c59724a30b_6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59724a30b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c59724a30b_6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59724a30b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c59724a30b_6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59724a30b_6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According to CDC</a:t>
            </a:r>
            <a:endParaRPr/>
          </a:p>
        </p:txBody>
      </p:sp>
      <p:sp>
        <p:nvSpPr>
          <p:cNvPr id="117" name="Google Shape;117;gc59724a30b_6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59724a30b_6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17% of the the United States is 65 or older. Globally it is 9%. </a:t>
            </a:r>
            <a:endParaRPr/>
          </a:p>
        </p:txBody>
      </p:sp>
      <p:sp>
        <p:nvSpPr>
          <p:cNvPr id="124" name="Google Shape;124;gc59724a30b_6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59724a30b_6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c59724a30b_6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59724a30b_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c59724a30b_6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71" name="Google Shape;71;p14"/>
          <p:cNvSpPr txBox="1"/>
          <p:nvPr>
            <p:ph type="ctrTitle"/>
          </p:nvPr>
        </p:nvSpPr>
        <p:spPr>
          <a:xfrm>
            <a:off x="866216" y="1574800"/>
            <a:ext cx="6619243" cy="200823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100"/>
              <a:buFont typeface="Century Gothic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" type="subTitle"/>
          </p:nvPr>
        </p:nvSpPr>
        <p:spPr>
          <a:xfrm>
            <a:off x="866216" y="3583035"/>
            <a:ext cx="6619243" cy="64606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800"/>
              </a:spcBef>
              <a:spcAft>
                <a:spcPts val="0"/>
              </a:spcAft>
              <a:buSzPts val="110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spcBef>
                <a:spcPts val="800"/>
              </a:spcBef>
              <a:spcAft>
                <a:spcPts val="0"/>
              </a:spcAft>
              <a:buSzPts val="10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8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8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0" type="dt"/>
          </p:nvPr>
        </p:nvSpPr>
        <p:spPr>
          <a:xfrm rot="5400000">
            <a:off x="7619238" y="134416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1" type="ftr"/>
          </p:nvPr>
        </p:nvSpPr>
        <p:spPr>
          <a:xfrm rot="5400000">
            <a:off x="6713982" y="2420874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52" name="Google Shape;52;p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rect b="b" l="l" r="r" t="t"/>
              <a:pathLst>
                <a:path extrusionOk="0" h="5291" w="1000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59506" y="1866405"/>
              <a:ext cx="11277600" cy="4533900"/>
            </a:xfrm>
            <a:custGeom>
              <a:rect b="b" l="l" r="r" t="t"/>
              <a:pathLst>
                <a:path extrusionOk="0" h="2856" w="7104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0" name="Google Shape;60;p13"/>
            <p:cNvSpPr/>
            <p:nvPr/>
          </p:nvSpPr>
          <p:spPr>
            <a:xfrm>
              <a:off x="0" y="1587"/>
              <a:ext cx="12192000" cy="6856413"/>
            </a:xfrm>
            <a:custGeom>
              <a:rect b="b" l="l" r="r" t="t"/>
              <a:pathLst>
                <a:path extrusionOk="0" h="8638" w="15356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</p:grpSp>
      <p:sp>
        <p:nvSpPr>
          <p:cNvPr id="61" name="Google Shape;61;p13"/>
          <p:cNvSpPr txBox="1"/>
          <p:nvPr>
            <p:ph type="title"/>
          </p:nvPr>
        </p:nvSpPr>
        <p:spPr>
          <a:xfrm>
            <a:off x="866216" y="730251"/>
            <a:ext cx="6571060" cy="53022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Century Gothic"/>
              <a:buNone/>
              <a:defRPr b="0" i="0" sz="27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►"/>
              <a:defRPr b="0" i="0" sz="14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92100" lvl="1" marL="914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79400" lvl="2" marL="1371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Noto Sans Symbols"/>
              <a:buChar char="►"/>
              <a:defRPr b="0" i="0" sz="11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73050" lvl="3" marL="1828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73050" lvl="4" marL="22860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73050" lvl="5" marL="27432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73050" lvl="6" marL="32004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73050" lvl="7" marL="36576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73050" lvl="8" marL="4114800" marR="0" rtl="0" algn="l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0" type="dt"/>
          </p:nvPr>
        </p:nvSpPr>
        <p:spPr>
          <a:xfrm>
            <a:off x="7989828" y="4793878"/>
            <a:ext cx="742949" cy="228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1" type="ftr"/>
          </p:nvPr>
        </p:nvSpPr>
        <p:spPr>
          <a:xfrm>
            <a:off x="420833" y="4793878"/>
            <a:ext cx="2894846" cy="22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1" i="0" sz="8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7764405" y="221797"/>
            <a:ext cx="628649" cy="57576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1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hyperlink" Target="https://www.epa.gov/accessibility/what-section-508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hyperlink" Target="https://codepen.io/Spell/pen/dyOgQM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hyperlink" Target="https://rev.com" TargetMode="External"/><Relationship Id="rId5" Type="http://schemas.openxmlformats.org/officeDocument/2006/relationships/hyperlink" Target="https://codepen.io/Spell/pen/dyOgQMe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hyperlink" Target="https://codepen.io/Spell/pen/dyOgQM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hyperlink" Target="https://codepen.io/Spell/pen/dyOgQM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hyperlink" Target="https://www.w3.org/WAI/tutorials/images/decision-tree/" TargetMode="External"/><Relationship Id="rId11" Type="http://schemas.openxmlformats.org/officeDocument/2006/relationships/hyperlink" Target="https://www.tpgi.com/color-contrast-checker/" TargetMode="External"/><Relationship Id="rId10" Type="http://schemas.openxmlformats.org/officeDocument/2006/relationships/hyperlink" Target="https://www.nvaccess.org/download/" TargetMode="External"/><Relationship Id="rId9" Type="http://schemas.openxmlformats.org/officeDocument/2006/relationships/hyperlink" Target="https://validator.w3.org/" TargetMode="External"/><Relationship Id="rId5" Type="http://schemas.openxmlformats.org/officeDocument/2006/relationships/hyperlink" Target="https://www.w3.org/WAI/tutorials/images/decision-tree/" TargetMode="External"/><Relationship Id="rId6" Type="http://schemas.openxmlformats.org/officeDocument/2006/relationships/hyperlink" Target="https://www.deque.com/axe/browser-extensions/" TargetMode="External"/><Relationship Id="rId7" Type="http://schemas.openxmlformats.org/officeDocument/2006/relationships/hyperlink" Target="https://chrispederick.com/work/web-developer/" TargetMode="External"/><Relationship Id="rId8" Type="http://schemas.openxmlformats.org/officeDocument/2006/relationships/hyperlink" Target="https://wave.webaim.org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hyperlink" Target="https://shouldiuseanaccessibilityoverlay.com/" TargetMode="External"/><Relationship Id="rId5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hyperlink" Target="https://michaelspellacy.com" TargetMode="External"/><Relationship Id="rId6" Type="http://schemas.openxmlformats.org/officeDocument/2006/relationships/hyperlink" Target="https://twitter.com/Spellac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jpg"/><Relationship Id="rId5" Type="http://schemas.openxmlformats.org/officeDocument/2006/relationships/hyperlink" Target="https://www.huffpost.com/entry/vince-vaughn-stock-photos_n_6799858" TargetMode="External"/><Relationship Id="rId6" Type="http://schemas.openxmlformats.org/officeDocument/2006/relationships/hyperlink" Target="https://www.huffpost.com/entry/vince-vaughn-stock-photos_n_6799858" TargetMode="External"/><Relationship Id="rId7" Type="http://schemas.openxmlformats.org/officeDocument/2006/relationships/hyperlink" Target="https://www.huffpost.com/entry/vince-vaughn-stock-photos_n_679985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s://www.w3.org/WAI/fundamentals/accessibility-intr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296025" y="970375"/>
            <a:ext cx="8074200" cy="2010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Century Gothic"/>
              <a:buNone/>
            </a:pPr>
            <a:r>
              <a:rPr lang="en" sz="6000">
                <a:solidFill>
                  <a:schemeClr val="lt1"/>
                </a:solidFill>
              </a:rPr>
              <a:t>Accessibility Gotchas</a:t>
            </a:r>
            <a:endParaRPr sz="6000"/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866216" y="3074048"/>
            <a:ext cx="6866100" cy="11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>
                <a:solidFill>
                  <a:srgbClr val="D23137"/>
                </a:solidFill>
              </a:rPr>
              <a:t>C</a:t>
            </a:r>
            <a:r>
              <a:rPr lang="en" sz="2000">
                <a:solidFill>
                  <a:srgbClr val="D23137"/>
                </a:solidFill>
              </a:rPr>
              <a:t>OMMON</a:t>
            </a:r>
            <a:r>
              <a:rPr lang="en" sz="2000">
                <a:solidFill>
                  <a:srgbClr val="D23137"/>
                </a:solidFill>
              </a:rPr>
              <a:t> B</a:t>
            </a:r>
            <a:r>
              <a:rPr lang="en" sz="2000">
                <a:solidFill>
                  <a:srgbClr val="D23137"/>
                </a:solidFill>
              </a:rPr>
              <a:t>ARRIERS</a:t>
            </a:r>
            <a:r>
              <a:rPr lang="en" sz="2000">
                <a:solidFill>
                  <a:srgbClr val="D23137"/>
                </a:solidFill>
              </a:rPr>
              <a:t> </a:t>
            </a:r>
            <a:r>
              <a:rPr lang="en" sz="2000">
                <a:solidFill>
                  <a:srgbClr val="D23137"/>
                </a:solidFill>
              </a:rPr>
              <a:t>TO</a:t>
            </a:r>
            <a:r>
              <a:rPr lang="en" sz="2000">
                <a:solidFill>
                  <a:srgbClr val="D23137"/>
                </a:solidFill>
              </a:rPr>
              <a:t> W</a:t>
            </a:r>
            <a:r>
              <a:rPr lang="en" sz="2000">
                <a:solidFill>
                  <a:srgbClr val="D23137"/>
                </a:solidFill>
              </a:rPr>
              <a:t>EB</a:t>
            </a:r>
            <a:r>
              <a:rPr lang="en" sz="2000">
                <a:solidFill>
                  <a:srgbClr val="D23137"/>
                </a:solidFill>
              </a:rPr>
              <a:t> </a:t>
            </a:r>
            <a:r>
              <a:rPr lang="en" sz="2000">
                <a:solidFill>
                  <a:srgbClr val="D23137"/>
                </a:solidFill>
              </a:rPr>
              <a:t>ACCESS</a:t>
            </a:r>
            <a:r>
              <a:rPr lang="en" sz="2000">
                <a:solidFill>
                  <a:srgbClr val="D23137"/>
                </a:solidFill>
              </a:rPr>
              <a:t> </a:t>
            </a:r>
            <a:endParaRPr sz="2000">
              <a:solidFill>
                <a:srgbClr val="D2313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000">
                <a:solidFill>
                  <a:srgbClr val="D23137"/>
                </a:solidFill>
              </a:rPr>
              <a:t>AND</a:t>
            </a:r>
            <a:r>
              <a:rPr lang="en" sz="2000">
                <a:solidFill>
                  <a:srgbClr val="D23137"/>
                </a:solidFill>
              </a:rPr>
              <a:t> WHAT YOU CAN DO TO FIX</a:t>
            </a:r>
            <a:endParaRPr sz="1900">
              <a:solidFill>
                <a:srgbClr val="D2313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about the law?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/>
          </a:bodyPr>
          <a:lstStyle/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Section 508</a:t>
            </a:r>
            <a:r>
              <a:rPr lang="en" sz="7200">
                <a:solidFill>
                  <a:srgbClr val="FFFFFF"/>
                </a:solidFill>
              </a:rPr>
              <a:t> mandates that all electronic and information technology used by federal government be accessible.​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Vendors must also be compliant. ​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Section 508 now embraces WCAG (Web Content and Accessibility Guidelines)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about the law?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58" name="Google Shape;158;p25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Private/Public sector websites have no accessibility requirements.​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Litigation is on the rise.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Civil Rights: Are digital experiences extensions of physical locations.​ (Yes.)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59" name="Google Shape;159;p25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WCAG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65" name="Google Shape;165;p26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Current version: 2.1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3 levels of conformance: A, AA, and AAA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chemeClr val="lt1"/>
                </a:solidFill>
              </a:rPr>
              <a:t>78 Success Criteria (Guidelines)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Also organized as principles: Perceivable, Operable, Understandable, and Robust (POUR)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WCAG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72" name="Google Shape;172;p27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/>
          </a:bodyPr>
          <a:lstStyle/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D23137"/>
                </a:solidFill>
              </a:rPr>
              <a:t>Level A: </a:t>
            </a:r>
            <a:r>
              <a:rPr lang="en" sz="7200">
                <a:solidFill>
                  <a:srgbClr val="FFFFFF"/>
                </a:solidFill>
              </a:rPr>
              <a:t>Essential - If not met, certain users may not be able to read, understand, or fully operate your website.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D23137"/>
                </a:solidFill>
              </a:rPr>
              <a:t>Level AA:</a:t>
            </a:r>
            <a:r>
              <a:rPr lang="en" sz="7200">
                <a:solidFill>
                  <a:srgbClr val="FFFFFF"/>
                </a:solidFill>
              </a:rPr>
              <a:t> Ideal - Required for many government and public websites. Often seen as the gold standard in compliance.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E33B46"/>
                </a:solidFill>
              </a:rPr>
              <a:t>Level AAA:</a:t>
            </a:r>
            <a:r>
              <a:rPr lang="en" sz="7200">
                <a:solidFill>
                  <a:srgbClr val="FFFFFF"/>
                </a:solidFill>
              </a:rPr>
              <a:t> Specialized - Typically reserved for websites that serve a specialized audience.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73" name="Google Shape;173;p27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Testing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79" name="Google Shape;179;p28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20000"/>
          </a:bodyPr>
          <a:lstStyle/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D23137"/>
                </a:solidFill>
              </a:rPr>
              <a:t>Automated</a:t>
            </a:r>
            <a:r>
              <a:rPr lang="en" sz="7200">
                <a:solidFill>
                  <a:srgbClr val="D23137"/>
                </a:solidFill>
              </a:rPr>
              <a:t>: </a:t>
            </a:r>
            <a:r>
              <a:rPr lang="en" sz="7200">
                <a:solidFill>
                  <a:srgbClr val="FFFFFF"/>
                </a:solidFill>
              </a:rPr>
              <a:t>Third-party apps and services that scan a website for barriers. Only account for about 40-50% of all known accessibility issues. 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41148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D23137"/>
                </a:solidFill>
              </a:rPr>
              <a:t>Manual</a:t>
            </a:r>
            <a:r>
              <a:rPr lang="en" sz="7200">
                <a:solidFill>
                  <a:srgbClr val="D23137"/>
                </a:solidFill>
              </a:rPr>
              <a:t>:</a:t>
            </a:r>
            <a:r>
              <a:rPr lang="en" sz="7200">
                <a:solidFill>
                  <a:srgbClr val="FFFFFF"/>
                </a:solidFill>
              </a:rPr>
              <a:t> Everything else. Testing with various assistive technologies, keyboard only and manual inspection by well-versed professionals (and disabled professionals, if you are lucky). 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80" name="Google Shape;180;p28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Zing! 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86" name="Google Shape;186;p29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FFFFFF"/>
                </a:solidFill>
              </a:rPr>
              <a:t>Common </a:t>
            </a:r>
            <a:r>
              <a:rPr lang="en" sz="5700">
                <a:solidFill>
                  <a:srgbClr val="D23137"/>
                </a:solidFill>
              </a:rPr>
              <a:t>Gotchas</a:t>
            </a:r>
            <a:endParaRPr sz="5700">
              <a:solidFill>
                <a:srgbClr val="D2313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(And what you can do to fix them)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700">
              <a:solidFill>
                <a:srgbClr val="D23137"/>
              </a:solidFill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Zing!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93" name="Google Shape;193;p30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The Most Common Gotchas: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Missing Accessible Text (Non-text Content)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Missing Captions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Missing Keyboard Access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Focus Suppression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Poor Contrast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4" name="Google Shape;194;p30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Accessible Text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00" name="Google Shape;200;p31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1.1.1 Non-text Content, Automated and Manual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Ensure that important images have equivalent alternative text.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Decorative images require an alt attribute, but the value can be left empty, which is also called a “null alt” (alt=””). 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CSS backgrounds require no alternative text, but consider using inline image if important.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Linked images </a:t>
            </a:r>
            <a:r>
              <a:rPr b="1" i="1" lang="en" sz="7200">
                <a:solidFill>
                  <a:srgbClr val="FFFFFF"/>
                </a:solidFill>
              </a:rPr>
              <a:t>must</a:t>
            </a:r>
            <a:r>
              <a:rPr lang="en" sz="7200">
                <a:solidFill>
                  <a:srgbClr val="FFFFFF"/>
                </a:solidFill>
              </a:rPr>
              <a:t> have alternative text. Usually of a functional nature.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Complex image </a:t>
            </a:r>
            <a:r>
              <a:rPr lang="en" sz="7200">
                <a:solidFill>
                  <a:schemeClr val="lt1"/>
                </a:solidFill>
              </a:rPr>
              <a:t>(graphs, infographics) </a:t>
            </a:r>
            <a:r>
              <a:rPr lang="en" sz="7200">
                <a:solidFill>
                  <a:srgbClr val="FFFFFF"/>
                </a:solidFill>
              </a:rPr>
              <a:t>descriptions are provided in context or on a </a:t>
            </a:r>
            <a:r>
              <a:rPr lang="en" sz="7200">
                <a:solidFill>
                  <a:srgbClr val="FFFFFF"/>
                </a:solidFill>
              </a:rPr>
              <a:t>separately</a:t>
            </a:r>
            <a:r>
              <a:rPr lang="en" sz="7200">
                <a:solidFill>
                  <a:srgbClr val="FFFFFF"/>
                </a:solidFill>
              </a:rPr>
              <a:t> linked page .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Accessible Text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07" name="Google Shape;207;p32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1.1.1 Non-text Content, Automated and Manual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200">
                <a:solidFill>
                  <a:srgbClr val="FFFFFF"/>
                </a:solidFill>
              </a:rPr>
              <a:t>Question:</a:t>
            </a:r>
            <a:r>
              <a:rPr lang="en" sz="7200">
                <a:solidFill>
                  <a:srgbClr val="FFFFFF"/>
                </a:solidFill>
              </a:rPr>
              <a:t> When are images important?</a:t>
            </a:r>
            <a:r>
              <a:rPr lang="en" sz="7200">
                <a:solidFill>
                  <a:srgbClr val="D23137"/>
                </a:solidFill>
              </a:rPr>
              <a:t> 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</a:rPr>
              <a:t>Answer:</a:t>
            </a:r>
            <a:r>
              <a:rPr lang="en" sz="7200">
                <a:solidFill>
                  <a:srgbClr val="FFFFFF"/>
                </a:solidFill>
              </a:rPr>
              <a:t> When they are contextually or emotionally important to your content.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08" name="Google Shape;208;p32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Accessible Text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1.1.1 Non-text Content, Automated and Manual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Writing Good Alternative Text: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Be concise, but descriptive.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Avoid terms like “Picture of...” or “Image of…”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Avoid using keywords. Websites are for people, not search engines.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 </a:t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Images with embedded text in them, should contain verbatim alternative text. </a:t>
            </a:r>
            <a:endParaRPr b="1"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15" name="Google Shape;215;p33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Hello World!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89" name="Google Shape;89;p16"/>
          <p:cNvSpPr txBox="1"/>
          <p:nvPr>
            <p:ph idx="1" type="subTitle"/>
          </p:nvPr>
        </p:nvSpPr>
        <p:spPr>
          <a:xfrm>
            <a:off x="2989900" y="1094775"/>
            <a:ext cx="5417700" cy="37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Michael Spellacy (He/Him)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Director of Accessibility at Radancy (Formerly TMP Worldwide)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Hail</a:t>
            </a:r>
            <a:r>
              <a:rPr lang="en" sz="1800">
                <a:solidFill>
                  <a:schemeClr val="lt1"/>
                </a:solidFill>
              </a:rPr>
              <a:t>s</a:t>
            </a:r>
            <a:r>
              <a:rPr lang="en" sz="1800">
                <a:solidFill>
                  <a:schemeClr val="lt1"/>
                </a:solidFill>
              </a:rPr>
              <a:t> from New York City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Has 5 children! I know, right? 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Restores classic arcade cabinets</a:t>
            </a:r>
            <a:endParaRPr sz="11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1800">
                <a:solidFill>
                  <a:schemeClr val="lt1"/>
                </a:solidFill>
              </a:rPr>
              <a:t>Friends call him </a:t>
            </a:r>
            <a:r>
              <a:rPr lang="en" sz="1800">
                <a:solidFill>
                  <a:schemeClr val="lt1"/>
                </a:solidFill>
              </a:rPr>
              <a:t>“Spell” (Hi New Friends!)</a:t>
            </a:r>
            <a:endParaRPr sz="1100"/>
          </a:p>
        </p:txBody>
      </p:sp>
      <p:pic>
        <p:nvPicPr>
          <p:cNvPr descr="Michael Spellacy with a toy space helmet on, giving a thumbs up!" id="90" name="Google Shape;9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304832">
            <a:off x="764175" y="1075285"/>
            <a:ext cx="1648530" cy="1648530"/>
          </a:xfrm>
          <a:prstGeom prst="ellipse">
            <a:avLst/>
          </a:prstGeom>
          <a:noFill/>
          <a:ln cap="rnd" cmpd="sng" w="635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91" name="Google Shape;91;p16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Accessible Text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21" name="Google Shape;221;p34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1.1.1 Non-text Content, Automated and Manual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Form buttons have a descriptive value. Be explicit. 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Form inputs have associated text labels (not placeholders).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Multimedia is identified via accessible text (e.g., HTML video or audio).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Inline frame (iframe) are appropriately titled and </a:t>
            </a:r>
            <a:r>
              <a:rPr lang="en" sz="7200">
                <a:solidFill>
                  <a:srgbClr val="FFFFFF"/>
                </a:solidFill>
              </a:rPr>
              <a:t>describe</a:t>
            </a:r>
            <a:r>
              <a:rPr lang="en" sz="7200">
                <a:solidFill>
                  <a:srgbClr val="FFFFFF"/>
                </a:solidFill>
              </a:rPr>
              <a:t> contents of frame.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chemeClr val="lt1"/>
                </a:solidFill>
              </a:rPr>
              <a:t>Lesson: </a:t>
            </a:r>
            <a:r>
              <a:rPr lang="en" sz="72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https://codepen.io/Spell/pen/dyOgQMe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Captions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28" name="Google Shape;228;p35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1.2.2 Captions (Pre-recorded), Manual Test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Ensure synchronized captions are provided for non-live video.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Ensure accuracy in captions. Don’t depend on “auto-craptions”.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Use a third-party to produce captions for you. (</a:t>
            </a:r>
            <a:r>
              <a:rPr lang="en" sz="72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Rev.com</a:t>
            </a:r>
            <a:r>
              <a:rPr lang="en" sz="7200">
                <a:solidFill>
                  <a:srgbClr val="FFFFFF"/>
                </a:solidFill>
              </a:rPr>
              <a:t>)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Transcripts also important. HTML can be converted to braille.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WebVTT Example: </a:t>
            </a:r>
            <a:r>
              <a:rPr lang="en" sz="7200" u="sng">
                <a:solidFill>
                  <a:srgbClr val="D2313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https://codepen.io/Spell/pen/dyOgQMe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29" name="Google Shape;229;p35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Missing Keyboard Access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35" name="Google Shape;235;p36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2.1.1 Keyboard, Manual Test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All page functionality is available using the keyboard, unless the functionality cannot be accomplished in any known way using a keyboard (e.g., free hand drawing).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Using correct elements for the job can help here. Instead of using a div or hyperlink, use a button. Golden rule: Buttons do things; links take us places.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Lesson: </a:t>
            </a:r>
            <a:r>
              <a:rPr lang="en" sz="72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https://codepen.io/Spell/pen/dyOgQMe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36" name="Google Shape;236;p36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Focus Suppression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2.4.7 Focus </a:t>
            </a:r>
            <a:r>
              <a:rPr lang="en" sz="7200">
                <a:solidFill>
                  <a:srgbClr val="D23137"/>
                </a:solidFill>
              </a:rPr>
              <a:t>Visible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All interactive elements must have a visible outline. They aid low vision, limited mobility and power users.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All browsers have their own default outline styling. Some suck. 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Outlines must never be removed unless replaced with adequate alternative. 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New </a:t>
            </a:r>
            <a:r>
              <a:rPr lang="en" sz="7200">
                <a:solidFill>
                  <a:srgbClr val="FFFFFF"/>
                </a:solidFill>
              </a:rPr>
              <a:t>outline</a:t>
            </a:r>
            <a:r>
              <a:rPr lang="en" sz="7200">
                <a:solidFill>
                  <a:srgbClr val="FFFFFF"/>
                </a:solidFill>
              </a:rPr>
              <a:t> or focus state must have contrast ratio of 3:1.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Be careful that new custom outline does not match background color. </a:t>
            </a:r>
            <a:endParaRPr sz="72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chemeClr val="lt1"/>
                </a:solidFill>
              </a:rPr>
              <a:t>Lesson: </a:t>
            </a:r>
            <a:r>
              <a:rPr lang="en" sz="72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https://codepen.io/Spell/pen/dyOgQMe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Color Contrast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1.4.3</a:t>
            </a:r>
            <a:r>
              <a:rPr lang="en" sz="7200">
                <a:solidFill>
                  <a:srgbClr val="D23137"/>
                </a:solidFill>
              </a:rPr>
              <a:t> Contrast (Minimum)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Text and images of text have a contrast ratio of at least 4.5:1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Large text - at least 18 point (24px) or 14 point (19px) and bold - has a contrast ratio of at least 3:1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7719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7200">
                <a:solidFill>
                  <a:srgbClr val="FFFFFF"/>
                </a:solidFill>
              </a:rPr>
              <a:t>Incidental text (e.g., disabled button text) and logotypes are exempt.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50" name="Google Shape;250;p38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Honorable Mentions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56" name="Google Shape;256;p39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1.3.1 Info and Relationships - Semantic markup, logical headings, etc. 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1.4.1 Resize Text - Page is readable (and usable) when zoomed in to 200%.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2.2.2 Pause, Stop, Hide - Avoid auto-playing or scrolling content.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2.3.1 Three Flashes or Below - Avoid content blinking more than 3x per second. 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2.4.1 Bypass Blocks - Skip Links!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2.4.2 Page Titled - Ensure page has proper &lt;title&gt;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4.1.1 Parsing - Validate your work! Fix all major issues! 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57" name="Google Shape;257;p39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Testing Your Work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63" name="Google Shape;263;p40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D23137"/>
                </a:solidFill>
              </a:rPr>
              <a:t>Resources, Tools and Tips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chemeClr val="lt1"/>
                </a:solidFill>
              </a:rPr>
              <a:t>Not sure when to include alternative text? Use the </a:t>
            </a:r>
            <a:r>
              <a:rPr lang="en" sz="60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Alt Decision Tree</a:t>
            </a:r>
            <a:r>
              <a:rPr lang="en" sz="6000" u="sng">
                <a:solidFill>
                  <a:schemeClr val="hlink"/>
                </a:solidFill>
                <a:hlinkClick r:id="rId5"/>
              </a:rPr>
              <a:t>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Automated: </a:t>
            </a:r>
            <a:r>
              <a:rPr lang="en" sz="6000" u="sng">
                <a:solidFill>
                  <a:srgbClr val="D2313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axe DevTools</a:t>
            </a:r>
            <a:endParaRPr sz="60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D23137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Automated:</a:t>
            </a:r>
            <a:r>
              <a:rPr lang="en" sz="6000">
                <a:solidFill>
                  <a:srgbClr val="D23137"/>
                </a:solidFill>
              </a:rPr>
              <a:t> </a:t>
            </a:r>
            <a:r>
              <a:rPr lang="en" sz="6000" u="sng">
                <a:solidFill>
                  <a:srgbClr val="E33B46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Developer Toolbar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Automated: </a:t>
            </a:r>
            <a:r>
              <a:rPr lang="en" sz="6000" u="sng">
                <a:solidFill>
                  <a:srgbClr val="D2313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WAVE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Automated: </a:t>
            </a:r>
            <a:r>
              <a:rPr lang="en" sz="6000" u="sng">
                <a:solidFill>
                  <a:srgbClr val="D2313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W3C Validator</a:t>
            </a:r>
            <a:endParaRPr sz="59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900">
              <a:solidFill>
                <a:srgbClr val="FFFFFF"/>
              </a:solidFill>
            </a:endParaRPr>
          </a:p>
          <a:p>
            <a:pPr indent="-32226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8333"/>
              <a:buChar char="●"/>
            </a:pPr>
            <a:r>
              <a:rPr lang="en" sz="6000">
                <a:solidFill>
                  <a:srgbClr val="FFFFFF"/>
                </a:solidFill>
              </a:rPr>
              <a:t>Manual: Test with your keyboard.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226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8333"/>
              <a:buChar char="●"/>
            </a:pPr>
            <a:r>
              <a:rPr lang="en" sz="6000">
                <a:solidFill>
                  <a:srgbClr val="FFFFFF"/>
                </a:solidFill>
              </a:rPr>
              <a:t>Manual : Listen to your work! Use a </a:t>
            </a:r>
            <a:r>
              <a:rPr lang="en" sz="6000" u="sng">
                <a:solidFill>
                  <a:srgbClr val="D23137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screen reader</a:t>
            </a:r>
            <a:r>
              <a:rPr lang="en" sz="6000">
                <a:solidFill>
                  <a:srgbClr val="FFFFFF"/>
                </a:solidFill>
              </a:rPr>
              <a:t>.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2262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98333"/>
              <a:buChar char="●"/>
            </a:pPr>
            <a:r>
              <a:rPr lang="en" sz="6000">
                <a:solidFill>
                  <a:srgbClr val="FFFFFF"/>
                </a:solidFill>
              </a:rPr>
              <a:t>Manual : </a:t>
            </a:r>
            <a:r>
              <a:rPr lang="en" sz="6000" u="sng">
                <a:solidFill>
                  <a:srgbClr val="D23137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Colour Contrast Analyser (CCA)</a:t>
            </a:r>
            <a:r>
              <a:rPr lang="en" sz="6000">
                <a:solidFill>
                  <a:srgbClr val="FFFFFF"/>
                </a:solidFill>
              </a:rPr>
              <a:t> </a:t>
            </a:r>
            <a:endParaRPr sz="60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6000">
                <a:solidFill>
                  <a:srgbClr val="FFFFFF"/>
                </a:solidFill>
              </a:rPr>
              <a:t>Manual &amp; Automated: Your Browser DevTools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264" name="Google Shape;264;p40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Overlays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70" name="Google Shape;270;p41"/>
          <p:cNvSpPr txBox="1"/>
          <p:nvPr>
            <p:ph idx="1" type="subTitle"/>
          </p:nvPr>
        </p:nvSpPr>
        <p:spPr>
          <a:xfrm>
            <a:off x="293250" y="945425"/>
            <a:ext cx="81141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u="sng">
                <a:solidFill>
                  <a:srgbClr val="E33B4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Should I Use An Accessibility Overlay?</a:t>
            </a:r>
            <a:endParaRPr sz="7200">
              <a:solidFill>
                <a:srgbClr val="E33B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71" name="Google Shape;271;p41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50" y="1475925"/>
            <a:ext cx="5005674" cy="34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Remember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278" name="Google Shape;278;p42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2"/>
          <p:cNvSpPr txBox="1"/>
          <p:nvPr/>
        </p:nvSpPr>
        <p:spPr>
          <a:xfrm>
            <a:off x="293250" y="1162250"/>
            <a:ext cx="7521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“The power of the Web is in its universality. Access by everyone regardless of disability is an essential aspect.”</a:t>
            </a:r>
            <a:endParaRPr b="1" i="1"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Sir Tim Berners-Lee</a:t>
            </a:r>
            <a:endParaRPr sz="36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5" name="Google Shape;285;p43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0" y="0"/>
            <a:ext cx="8666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233100" y="2241575"/>
            <a:ext cx="64992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you!</a:t>
            </a:r>
            <a:endParaRPr sz="40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D2313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Web: </a:t>
            </a:r>
            <a:r>
              <a:rPr lang="en" sz="2400" u="sng">
                <a:solidFill>
                  <a:srgbClr val="D231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https://michaelspellacy.com</a:t>
            </a:r>
            <a:endParaRPr sz="2400">
              <a:solidFill>
                <a:srgbClr val="D2313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Twitter: </a:t>
            </a:r>
            <a:r>
              <a:rPr lang="en" sz="2400" u="sng">
                <a:solidFill>
                  <a:srgbClr val="D23137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@Spellacy</a:t>
            </a:r>
            <a:endParaRPr sz="2400">
              <a:solidFill>
                <a:srgbClr val="D23137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3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</a:t>
            </a:r>
            <a:endParaRPr sz="1100">
              <a:solidFill>
                <a:srgbClr val="D2313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97" name="Google Shape;97;p17"/>
          <p:cNvSpPr txBox="1"/>
          <p:nvPr>
            <p:ph idx="1" type="subTitle"/>
          </p:nvPr>
        </p:nvSpPr>
        <p:spPr>
          <a:xfrm>
            <a:off x="293250" y="945425"/>
            <a:ext cx="3746400" cy="3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i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i="1" lang="en" sz="3000">
                <a:solidFill>
                  <a:srgbClr val="FFFFFF"/>
                </a:solidFill>
              </a:rPr>
              <a:t>“Can we make our website accessible to blind people?”</a:t>
            </a:r>
            <a:r>
              <a:rPr lang="en" sz="3000">
                <a:solidFill>
                  <a:srgbClr val="FFFFFF"/>
                </a:solidFill>
              </a:rPr>
              <a:t>​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883">
              <a:solidFill>
                <a:srgbClr val="FFFFFF"/>
              </a:solidFill>
            </a:endParaRPr>
          </a:p>
        </p:txBody>
      </p:sp>
      <p:pic>
        <p:nvPicPr>
          <p:cNvPr descr="Vince Vaughn, in a business suit, sitting in a board room with other colleagues. This image was meant to poke fun at stock photography, by using famous actors and actresses in them." id="98" name="Google Shape;9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1437" y="945425"/>
            <a:ext cx="3995913" cy="3626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4335225" y="4648200"/>
            <a:ext cx="3121200" cy="4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3" u="sng">
                <a:solidFill>
                  <a:srgbClr val="E33B46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 Are Stock Photos of Vince </a:t>
            </a:r>
            <a:r>
              <a:rPr lang="en" sz="883" u="sng">
                <a:solidFill>
                  <a:srgbClr val="E33B46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Vaughn</a:t>
            </a:r>
            <a:r>
              <a:rPr lang="en" sz="883" u="sng">
                <a:solidFill>
                  <a:srgbClr val="E33B46"/>
                </a:solidFill>
                <a:latin typeface="Century Gothic"/>
                <a:ea typeface="Century Gothic"/>
                <a:cs typeface="Century Gothic"/>
                <a:sym typeface="Century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That People Seem To Love</a:t>
            </a:r>
            <a:endParaRPr>
              <a:solidFill>
                <a:srgbClr val="E33B4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3000">
                <a:solidFill>
                  <a:srgbClr val="FFFFFF"/>
                </a:solidFill>
              </a:rPr>
              <a:t>Web accessibility refers to the inclusive practice of making the Web usable by people of </a:t>
            </a:r>
            <a:r>
              <a:rPr i="1" lang="en" sz="3000">
                <a:solidFill>
                  <a:srgbClr val="D23137"/>
                </a:solidFill>
              </a:rPr>
              <a:t>all abilities and disabilities</a:t>
            </a:r>
            <a:r>
              <a:rPr i="1" lang="en" sz="3000">
                <a:solidFill>
                  <a:srgbClr val="FFFFFF"/>
                </a:solidFill>
              </a:rPr>
              <a:t>.​</a:t>
            </a:r>
            <a:endParaRPr i="1"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u="sng">
                <a:solidFill>
                  <a:srgbClr val="D2313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https://www.w3.org/WAI/fundamentals/accessibility-intro/</a:t>
            </a:r>
            <a:endParaRPr sz="20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D23137"/>
                </a:solidFill>
              </a:rPr>
              <a:t>Vision​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FFFFFF"/>
                </a:solidFill>
              </a:rPr>
              <a:t>Blindness, low vision, color-blindness​.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D23137"/>
                </a:solidFill>
              </a:rPr>
              <a:t>Motor​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FFFFFF"/>
                </a:solidFill>
              </a:rPr>
              <a:t>Inability to use a mouse, slow response time, limited fine motor skills​.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D23137"/>
                </a:solidFill>
              </a:rPr>
              <a:t>Hearing​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FFFFFF"/>
                </a:solidFill>
              </a:rPr>
              <a:t>Deafness and hard-of-hearing​.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D23137"/>
                </a:solidFill>
              </a:rPr>
              <a:t>Cognitive </a:t>
            </a:r>
            <a:r>
              <a:rPr lang="en" sz="7200">
                <a:solidFill>
                  <a:srgbClr val="FFFFFF"/>
                </a:solidFill>
              </a:rPr>
              <a:t>​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7200">
                <a:solidFill>
                  <a:srgbClr val="FFFFFF"/>
                </a:solidFill>
              </a:rPr>
              <a:t>Neurodiversity, learning disabilities, distractibility, inability to remember or focus on large amounts of information.​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666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666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14" name="Google Shape;114;p19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293250" y="945425"/>
            <a:ext cx="8114100" cy="3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7200">
                <a:solidFill>
                  <a:srgbClr val="D23137"/>
                </a:solidFill>
              </a:rPr>
              <a:t>Worldwide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7200">
                <a:solidFill>
                  <a:srgbClr val="FFFFFF"/>
                </a:solidFill>
              </a:rPr>
              <a:t>20% of the population have a disability. Nearly 1 billion people!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7200">
                <a:solidFill>
                  <a:srgbClr val="D23137"/>
                </a:solidFill>
              </a:rPr>
              <a:t>United States</a:t>
            </a:r>
            <a:r>
              <a:rPr lang="en" sz="7200">
                <a:solidFill>
                  <a:srgbClr val="D23137"/>
                </a:solidFill>
              </a:rPr>
              <a:t>​</a:t>
            </a:r>
            <a:endParaRPr sz="7200">
              <a:solidFill>
                <a:srgbClr val="D2313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7200">
                <a:solidFill>
                  <a:srgbClr val="FFFFFF"/>
                </a:solidFill>
              </a:rPr>
              <a:t>63 Million People!</a:t>
            </a:r>
            <a:endParaRPr sz="7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6666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96666"/>
              <a:buNone/>
            </a:pPr>
            <a:r>
              <a:t/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293250" y="945400"/>
            <a:ext cx="34662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i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en" sz="3000">
                <a:solidFill>
                  <a:srgbClr val="FFFFFF"/>
                </a:solidFill>
              </a:rPr>
              <a:t>Aging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Older woman, adjusting glasses and nervously looking at her computer screen saying, &quot;Oh no, I deleted the internet.&quot;"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50" y="945425"/>
            <a:ext cx="4348403" cy="39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293250" y="945400"/>
            <a:ext cx="34662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i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en" sz="3000">
                <a:solidFill>
                  <a:srgbClr val="FFFFFF"/>
                </a:solidFill>
              </a:rPr>
              <a:t>Temporary Barriers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Two hands typing on a keyboard. The hand on the right has a cast on it. "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50" y="945400"/>
            <a:ext cx="4348400" cy="39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ctrTitle"/>
          </p:nvPr>
        </p:nvSpPr>
        <p:spPr>
          <a:xfrm>
            <a:off x="293250" y="199825"/>
            <a:ext cx="8114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rPr lang="en" sz="1800">
                <a:solidFill>
                  <a:schemeClr val="lt1"/>
                </a:solidFill>
              </a:rPr>
              <a:t>Accessibility Gotchas: </a:t>
            </a:r>
            <a:r>
              <a:rPr lang="en" sz="1800">
                <a:solidFill>
                  <a:srgbClr val="D23137"/>
                </a:solidFill>
              </a:rPr>
              <a:t>What is Web Accessibility?</a:t>
            </a:r>
            <a:endParaRPr sz="1100">
              <a:solidFill>
                <a:srgbClr val="D23137"/>
              </a:solidFill>
            </a:endParaRP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293250" y="945400"/>
            <a:ext cx="3466200" cy="3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b="1" i="1" sz="30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b="1" lang="en" sz="3000">
                <a:solidFill>
                  <a:srgbClr val="FFFFFF"/>
                </a:solidFill>
              </a:rPr>
              <a:t>Situational</a:t>
            </a:r>
            <a:r>
              <a:rPr b="1" lang="en" sz="3000">
                <a:solidFill>
                  <a:srgbClr val="FFFFFF"/>
                </a:solidFill>
              </a:rPr>
              <a:t> Barriers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8666250" y="0"/>
            <a:ext cx="477600" cy="5143500"/>
          </a:xfrm>
          <a:prstGeom prst="rect">
            <a:avLst/>
          </a:prstGeom>
          <a:solidFill>
            <a:srgbClr val="D2313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Woman using computer with one arm, while holding toddler in another. "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5050" y="945400"/>
            <a:ext cx="4428499" cy="394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